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C Milo" charset="1" panose="00000000000000000000"/>
      <p:regular r:id="rId15"/>
    </p:embeddedFont>
    <p:embeddedFont>
      <p:font typeface="Agrandir Bold" charset="1" panose="00000800000000000000"/>
      <p:regular r:id="rId16"/>
    </p:embeddedFont>
    <p:embeddedFont>
      <p:font typeface="Agrandir"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13.png" Type="http://schemas.openxmlformats.org/officeDocument/2006/relationships/image"/><Relationship Id="rId6"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2.png" Type="http://schemas.openxmlformats.org/officeDocument/2006/relationships/image"/><Relationship Id="rId4" Target="../media/image23.pn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2.png" Type="http://schemas.openxmlformats.org/officeDocument/2006/relationships/image"/><Relationship Id="rId4" Target="../media/image11.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9.jpe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26.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328368" y="9082676"/>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3"/>
            <a:stretch>
              <a:fillRect l="0" t="0" r="0" b="0"/>
            </a:stretch>
          </a:blipFill>
        </p:spPr>
      </p:sp>
      <p:sp>
        <p:nvSpPr>
          <p:cNvPr name="Freeform 4" id="4"/>
          <p:cNvSpPr/>
          <p:nvPr/>
        </p:nvSpPr>
        <p:spPr>
          <a:xfrm flipH="false" flipV="false" rot="-5841407">
            <a:off x="7527446" y="70405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1015733" y="574606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4058180" y="885825"/>
            <a:ext cx="10171641" cy="4565494"/>
          </a:xfrm>
          <a:prstGeom prst="rect">
            <a:avLst/>
          </a:prstGeom>
        </p:spPr>
        <p:txBody>
          <a:bodyPr anchor="t" rtlCol="false" tIns="0" lIns="0" bIns="0" rIns="0">
            <a:spAutoFit/>
          </a:bodyPr>
          <a:lstStyle/>
          <a:p>
            <a:pPr algn="ctr">
              <a:lnSpc>
                <a:spcPts val="16877"/>
              </a:lnSpc>
            </a:pPr>
            <a:r>
              <a:rPr lang="en-US" sz="20334">
                <a:solidFill>
                  <a:srgbClr val="FFFFFF"/>
                </a:solidFill>
                <a:latin typeface="TC Milo"/>
                <a:ea typeface="TC Milo"/>
                <a:cs typeface="TC Milo"/>
                <a:sym typeface="TC Milo"/>
              </a:rPr>
              <a:t>CIRCLE DETECTION</a:t>
            </a:r>
          </a:p>
        </p:txBody>
      </p:sp>
      <p:sp>
        <p:nvSpPr>
          <p:cNvPr name="TextBox 15" id="15"/>
          <p:cNvSpPr txBox="true"/>
          <p:nvPr/>
        </p:nvSpPr>
        <p:spPr>
          <a:xfrm rot="0">
            <a:off x="793426" y="5803210"/>
            <a:ext cx="6163542" cy="1593129"/>
          </a:xfrm>
          <a:prstGeom prst="rect">
            <a:avLst/>
          </a:prstGeom>
        </p:spPr>
        <p:txBody>
          <a:bodyPr anchor="t" rtlCol="false" tIns="0" lIns="0" bIns="0" rIns="0">
            <a:spAutoFit/>
          </a:bodyPr>
          <a:lstStyle/>
          <a:p>
            <a:pPr algn="ctr">
              <a:lnSpc>
                <a:spcPts val="5944"/>
              </a:lnSpc>
            </a:pPr>
            <a:r>
              <a:rPr lang="en-US" sz="4246" b="true">
                <a:solidFill>
                  <a:srgbClr val="AA8E6B"/>
                </a:solidFill>
                <a:latin typeface="Agrandir Bold"/>
                <a:ea typeface="Agrandir Bold"/>
                <a:cs typeface="Agrandir Bold"/>
                <a:sym typeface="Agrandir Bold"/>
              </a:rPr>
              <a:t>Matthew</a:t>
            </a:r>
          </a:p>
          <a:p>
            <a:pPr algn="ctr">
              <a:lnSpc>
                <a:spcPts val="5944"/>
              </a:lnSpc>
            </a:pPr>
            <a:r>
              <a:rPr lang="en-US" sz="4246" b="true">
                <a:solidFill>
                  <a:srgbClr val="AA8E6B"/>
                </a:solidFill>
                <a:latin typeface="Agrandir Bold"/>
                <a:ea typeface="Agrandir Bold"/>
                <a:cs typeface="Agrandir Bold"/>
                <a:sym typeface="Agrandir Bold"/>
              </a:rPr>
              <a:t>212310052</a:t>
            </a:r>
          </a:p>
        </p:txBody>
      </p:sp>
      <p:grpSp>
        <p:nvGrpSpPr>
          <p:cNvPr name="Group 16" id="16"/>
          <p:cNvGrpSpPr/>
          <p:nvPr/>
        </p:nvGrpSpPr>
        <p:grpSpPr>
          <a:xfrm rot="0">
            <a:off x="11214473" y="5612722"/>
            <a:ext cx="5718928" cy="1200675"/>
            <a:chOff x="0" y="0"/>
            <a:chExt cx="7625237" cy="1600900"/>
          </a:xfrm>
        </p:grpSpPr>
        <p:sp>
          <p:nvSpPr>
            <p:cNvPr name="Freeform 17" id="17"/>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18" id="18"/>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TextBox 19" id="19"/>
          <p:cNvSpPr txBox="true"/>
          <p:nvPr/>
        </p:nvSpPr>
        <p:spPr>
          <a:xfrm rot="0">
            <a:off x="10992166" y="5617480"/>
            <a:ext cx="6163542" cy="1593129"/>
          </a:xfrm>
          <a:prstGeom prst="rect">
            <a:avLst/>
          </a:prstGeom>
        </p:spPr>
        <p:txBody>
          <a:bodyPr anchor="t" rtlCol="false" tIns="0" lIns="0" bIns="0" rIns="0">
            <a:spAutoFit/>
          </a:bodyPr>
          <a:lstStyle/>
          <a:p>
            <a:pPr algn="ctr">
              <a:lnSpc>
                <a:spcPts val="5944"/>
              </a:lnSpc>
            </a:pPr>
            <a:r>
              <a:rPr lang="en-US" sz="4246" b="true">
                <a:solidFill>
                  <a:srgbClr val="AA8E6B"/>
                </a:solidFill>
                <a:latin typeface="Agrandir Bold"/>
                <a:ea typeface="Agrandir Bold"/>
                <a:cs typeface="Agrandir Bold"/>
                <a:sym typeface="Agrandir Bold"/>
              </a:rPr>
              <a:t>Michael Teddy</a:t>
            </a:r>
          </a:p>
          <a:p>
            <a:pPr algn="ctr">
              <a:lnSpc>
                <a:spcPts val="5944"/>
              </a:lnSpc>
            </a:pPr>
            <a:r>
              <a:rPr lang="en-US" sz="4246" b="true">
                <a:solidFill>
                  <a:srgbClr val="AA8E6B"/>
                </a:solidFill>
                <a:latin typeface="Agrandir Bold"/>
                <a:ea typeface="Agrandir Bold"/>
                <a:cs typeface="Agrandir Bold"/>
                <a:sym typeface="Agrandir Bold"/>
              </a:rPr>
              <a:t>212310047</a:t>
            </a:r>
          </a:p>
        </p:txBody>
      </p:sp>
      <p:sp>
        <p:nvSpPr>
          <p:cNvPr name="Freeform 20" id="20"/>
          <p:cNvSpPr/>
          <p:nvPr/>
        </p:nvSpPr>
        <p:spPr>
          <a:xfrm flipH="false" flipV="false" rot="-5841407">
            <a:off x="7679846" y="71929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3442151" y="3863100"/>
            <a:ext cx="12423010" cy="4748326"/>
          </a:xfrm>
          <a:prstGeom prst="rect">
            <a:avLst/>
          </a:prstGeom>
        </p:spPr>
        <p:txBody>
          <a:bodyPr anchor="t" rtlCol="false" tIns="0" lIns="0" bIns="0" rIns="0">
            <a:spAutoFit/>
          </a:bodyPr>
          <a:lstStyle/>
          <a:p>
            <a:pPr algn="ctr">
              <a:lnSpc>
                <a:spcPts val="4124"/>
              </a:lnSpc>
            </a:pPr>
            <a:r>
              <a:rPr lang="en-US" sz="2945" b="true">
                <a:solidFill>
                  <a:srgbClr val="AA8E6B"/>
                </a:solidFill>
                <a:latin typeface="Agrandir Bold"/>
                <a:ea typeface="Agrandir Bold"/>
                <a:cs typeface="Agrandir Bold"/>
                <a:sym typeface="Agrandir Bold"/>
              </a:rPr>
              <a:t>Circle detection adalah teknik dalam pengolahan citra digital untuk mendeteksi dan mengidentifikasi objek berbentuk lingkaran dalam gambar. Metode ini banyak digunakan dalam berbagai bidang seperti industri, medis, dan teknologi otonom. Tantangan dalam deteksi lingkaran meliputi gangguan noise, pencahayaan, dan objek yang saling bertumpukan. Pengembangan algoritma circle detection bertujuan untuk meningkatkan akurasi dan kecepatan dalam berbagai aplikasi nyata.</a:t>
            </a:r>
          </a:p>
          <a:p>
            <a:pPr algn="ctr">
              <a:lnSpc>
                <a:spcPts val="4124"/>
              </a:lnSpc>
            </a:pP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63076"/>
            <a:ext cx="9504890"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5068409" y="3406266"/>
            <a:ext cx="7136090" cy="6305708"/>
          </a:xfrm>
          <a:custGeom>
            <a:avLst/>
            <a:gdLst/>
            <a:ahLst/>
            <a:cxnLst/>
            <a:rect r="r" b="b" t="t" l="l"/>
            <a:pathLst>
              <a:path h="6305708" w="7136090">
                <a:moveTo>
                  <a:pt x="0" y="0"/>
                </a:moveTo>
                <a:lnTo>
                  <a:pt x="7136089" y="0"/>
                </a:lnTo>
                <a:lnTo>
                  <a:pt x="7136089" y="6305708"/>
                </a:lnTo>
                <a:lnTo>
                  <a:pt x="0" y="6305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27667" y="3549059"/>
            <a:ext cx="7801738" cy="6020123"/>
          </a:xfrm>
          <a:custGeom>
            <a:avLst/>
            <a:gdLst/>
            <a:ahLst/>
            <a:cxnLst/>
            <a:rect r="r" b="b" t="t" l="l"/>
            <a:pathLst>
              <a:path h="6020123" w="7801738">
                <a:moveTo>
                  <a:pt x="0" y="0"/>
                </a:moveTo>
                <a:lnTo>
                  <a:pt x="7801738" y="0"/>
                </a:lnTo>
                <a:lnTo>
                  <a:pt x="7801738" y="6020122"/>
                </a:lnTo>
                <a:lnTo>
                  <a:pt x="0" y="6020122"/>
                </a:lnTo>
                <a:lnTo>
                  <a:pt x="0" y="0"/>
                </a:lnTo>
                <a:close/>
              </a:path>
            </a:pathLst>
          </a:custGeom>
          <a:blipFill>
            <a:blip r:embed="rId5"/>
            <a:stretch>
              <a:fillRect l="0" t="-33430" r="0" b="0"/>
            </a:stretch>
          </a:blipFill>
        </p:spPr>
      </p:sp>
      <p:sp>
        <p:nvSpPr>
          <p:cNvPr name="Freeform 5" id="5"/>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TextBox 10" id="10"/>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TUJUAN</a:t>
            </a:r>
          </a:p>
        </p:txBody>
      </p:sp>
      <p:sp>
        <p:nvSpPr>
          <p:cNvPr name="TextBox 11" id="11"/>
          <p:cNvSpPr txBox="true"/>
          <p:nvPr/>
        </p:nvSpPr>
        <p:spPr>
          <a:xfrm rot="0">
            <a:off x="6188684" y="4160275"/>
            <a:ext cx="5879705" cy="4673866"/>
          </a:xfrm>
          <a:prstGeom prst="rect">
            <a:avLst/>
          </a:prstGeom>
        </p:spPr>
        <p:txBody>
          <a:bodyPr anchor="t" rtlCol="false" tIns="0" lIns="0" bIns="0" rIns="0">
            <a:spAutoFit/>
          </a:bodyPr>
          <a:lstStyle/>
          <a:p>
            <a:pPr algn="l">
              <a:lnSpc>
                <a:spcPts val="3310"/>
              </a:lnSpc>
            </a:pPr>
            <a:r>
              <a:rPr lang="en-US" sz="2364">
                <a:solidFill>
                  <a:srgbClr val="8B674A"/>
                </a:solidFill>
                <a:latin typeface="Agrandir"/>
                <a:ea typeface="Agrandir"/>
                <a:cs typeface="Agrandir"/>
                <a:sym typeface="Agrandir"/>
              </a:rPr>
              <a:t>Tujuan proyek ini untuk membangun aplikasi berbasis openCV yang dapat menemukan sebuah objek lingkaran pada gambar atau video dengan akurasi yang tepat. Kami ingin mengurangi sebuah ketergantungan pada metode yang manual dan dapat memakan waktu, serta ingin melakukan proses pengukuran yang optimal, seperti adanya objek yang berbentuk bulat maka akan terdeteksi ukurannya.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5459931" y="-2963157"/>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5355328" y="88869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4"/>
            <a:stretch>
              <a:fillRect l="0" t="0" r="0"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5153573"/>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6"/>
            <a:stretch>
              <a:fillRect l="-22218" t="0" r="-22218" b="0"/>
            </a:stretch>
          </a:blipFill>
        </p:spPr>
      </p:sp>
      <p:sp>
        <p:nvSpPr>
          <p:cNvPr name="TextBox 7" id="7"/>
          <p:cNvSpPr txBox="true"/>
          <p:nvPr/>
        </p:nvSpPr>
        <p:spPr>
          <a:xfrm rot="0">
            <a:off x="7855244" y="1554260"/>
            <a:ext cx="8003892" cy="1241113"/>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PENJELASAN</a:t>
            </a:r>
          </a:p>
        </p:txBody>
      </p:sp>
      <p:sp>
        <p:nvSpPr>
          <p:cNvPr name="TextBox 8" id="8"/>
          <p:cNvSpPr txBox="true"/>
          <p:nvPr/>
        </p:nvSpPr>
        <p:spPr>
          <a:xfrm rot="0">
            <a:off x="5085061" y="3550817"/>
            <a:ext cx="15096519" cy="6316960"/>
          </a:xfrm>
          <a:prstGeom prst="rect">
            <a:avLst/>
          </a:prstGeom>
        </p:spPr>
        <p:txBody>
          <a:bodyPr anchor="t" rtlCol="false" tIns="0" lIns="0" bIns="0" rIns="0">
            <a:spAutoFit/>
          </a:bodyPr>
          <a:lstStyle/>
          <a:p>
            <a:pPr algn="l">
              <a:lnSpc>
                <a:spcPts val="3571"/>
              </a:lnSpc>
            </a:pPr>
            <a:r>
              <a:rPr lang="en-US" sz="2550" b="true">
                <a:solidFill>
                  <a:srgbClr val="AA8E6B"/>
                </a:solidFill>
                <a:latin typeface="Agrandir Bold"/>
                <a:ea typeface="Agrandir Bold"/>
                <a:cs typeface="Agrandir Bold"/>
                <a:sym typeface="Agrandir Bold"/>
              </a:rPr>
              <a:t>Didalam pengertian Circle detection, ada berbagai macam algoritma</a:t>
            </a:r>
          </a:p>
          <a:p>
            <a:pPr algn="l" marL="550712" indent="-275356" lvl="1">
              <a:lnSpc>
                <a:spcPts val="3571"/>
              </a:lnSpc>
              <a:buAutoNum type="arabicPeriod" startAt="1"/>
            </a:pPr>
            <a:r>
              <a:rPr lang="en-US" b="true" sz="2550">
                <a:solidFill>
                  <a:srgbClr val="AA8E6B"/>
                </a:solidFill>
                <a:latin typeface="Agrandir Bold"/>
                <a:ea typeface="Agrandir Bold"/>
                <a:cs typeface="Agrandir Bold"/>
                <a:sym typeface="Agrandir Bold"/>
              </a:rPr>
              <a:t>Klasik</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Hough Transform (HT): Mengubah citra ke ruang parameter lingkaran.</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Canny + Hough Transform: Deteksi tepi Canny dengan Hough Transform.</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Circle Hough Transform (CHT): Variasi Hough Transform untuk lingkaran.</a:t>
            </a:r>
          </a:p>
          <a:p>
            <a:pPr algn="l" marL="550712" indent="-275356" lvl="1">
              <a:lnSpc>
                <a:spcPts val="3571"/>
              </a:lnSpc>
              <a:buAutoNum type="arabicPeriod" startAt="1"/>
            </a:pPr>
            <a:r>
              <a:rPr lang="en-US" b="true" sz="2550">
                <a:solidFill>
                  <a:srgbClr val="AA8E6B"/>
                </a:solidFill>
                <a:latin typeface="Agrandir Bold"/>
                <a:ea typeface="Agrandir Bold"/>
                <a:cs typeface="Agrandir Bold"/>
                <a:sym typeface="Agrandir Bold"/>
              </a:rPr>
              <a:t>Modern</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Canny + RANSAC: Deteksi tepi dengan konsensus sampel acak.</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Least Squares Circle Fitting: Memfitur lingkaran dengan least squares.</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Deep Learning: Menggunakan CNN untuk deteksi lingkaran.</a:t>
            </a:r>
          </a:p>
          <a:p>
            <a:pPr algn="l" marL="550712" indent="-275356" lvl="1">
              <a:lnSpc>
                <a:spcPts val="3571"/>
              </a:lnSpc>
              <a:buAutoNum type="arabicPeriod" startAt="1"/>
            </a:pPr>
            <a:r>
              <a:rPr lang="en-US" b="true" sz="2550">
                <a:solidFill>
                  <a:srgbClr val="AA8E6B"/>
                </a:solidFill>
                <a:latin typeface="Agrandir Bold"/>
                <a:ea typeface="Agrandir Bold"/>
                <a:cs typeface="Agrandir Bold"/>
                <a:sym typeface="Agrandir Bold"/>
              </a:rPr>
              <a:t>Spesifik</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Kasa Algorithm: Deteksi lingkaran dengan transformasi Fourier.</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Chord Algorithm: Menggunakan teknik chord untuk lingkaran.</a:t>
            </a:r>
          </a:p>
          <a:p>
            <a:pPr algn="l" marL="1101424" indent="-367141" lvl="2">
              <a:lnSpc>
                <a:spcPts val="3571"/>
              </a:lnSpc>
              <a:buFont typeface="Arial"/>
              <a:buChar char="⚬"/>
            </a:pPr>
            <a:r>
              <a:rPr lang="en-US" b="true" sz="2550">
                <a:solidFill>
                  <a:srgbClr val="AA8E6B"/>
                </a:solidFill>
                <a:latin typeface="Agrandir Bold"/>
                <a:ea typeface="Agrandir Bold"/>
                <a:cs typeface="Agrandir Bold"/>
                <a:sym typeface="Agrandir Bold"/>
              </a:rPr>
              <a:t>Three-Point Detection: Deteksi lingkaran dengan tiga titik.</a:t>
            </a:r>
          </a:p>
          <a:p>
            <a:pPr algn="l">
              <a:lnSpc>
                <a:spcPts val="357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518602" y="3495963"/>
            <a:ext cx="7136090" cy="6305708"/>
          </a:xfrm>
          <a:custGeom>
            <a:avLst/>
            <a:gdLst/>
            <a:ahLst/>
            <a:cxnLst/>
            <a:rect r="r" b="b" t="t" l="l"/>
            <a:pathLst>
              <a:path h="6305708" w="7136090">
                <a:moveTo>
                  <a:pt x="0" y="0"/>
                </a:moveTo>
                <a:lnTo>
                  <a:pt x="7136090" y="0"/>
                </a:lnTo>
                <a:lnTo>
                  <a:pt x="7136090" y="6305708"/>
                </a:lnTo>
                <a:lnTo>
                  <a:pt x="0" y="6305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39721" y="2995787"/>
            <a:ext cx="11679688" cy="6805884"/>
          </a:xfrm>
          <a:custGeom>
            <a:avLst/>
            <a:gdLst/>
            <a:ahLst/>
            <a:cxnLst/>
            <a:rect r="r" b="b" t="t" l="l"/>
            <a:pathLst>
              <a:path h="6805884" w="11679688">
                <a:moveTo>
                  <a:pt x="0" y="0"/>
                </a:moveTo>
                <a:lnTo>
                  <a:pt x="11679688" y="0"/>
                </a:lnTo>
                <a:lnTo>
                  <a:pt x="11679688" y="6805884"/>
                </a:lnTo>
                <a:lnTo>
                  <a:pt x="0" y="6805884"/>
                </a:lnTo>
                <a:lnTo>
                  <a:pt x="0" y="0"/>
                </a:lnTo>
                <a:close/>
              </a:path>
            </a:pathLst>
          </a:custGeom>
          <a:blipFill>
            <a:blip r:embed="rId5"/>
            <a:stretch>
              <a:fillRect l="0" t="-60480" r="0" b="-16211"/>
            </a:stretch>
          </a:blipFill>
        </p:spPr>
      </p:sp>
      <p:sp>
        <p:nvSpPr>
          <p:cNvPr name="Freeform 5" id="5"/>
          <p:cNvSpPr/>
          <p:nvPr/>
        </p:nvSpPr>
        <p:spPr>
          <a:xfrm flipH="false" flipV="false" rot="268255">
            <a:off x="-1306692" y="-530319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30319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TextBox 10" id="10"/>
          <p:cNvSpPr txBox="true"/>
          <p:nvPr/>
        </p:nvSpPr>
        <p:spPr>
          <a:xfrm rot="0">
            <a:off x="4391555" y="90061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METODOLOGI</a:t>
            </a:r>
          </a:p>
        </p:txBody>
      </p:sp>
      <p:sp>
        <p:nvSpPr>
          <p:cNvPr name="TextBox 11" id="11"/>
          <p:cNvSpPr txBox="true"/>
          <p:nvPr/>
        </p:nvSpPr>
        <p:spPr>
          <a:xfrm rot="0">
            <a:off x="3691548" y="3183273"/>
            <a:ext cx="10904904" cy="6316611"/>
          </a:xfrm>
          <a:prstGeom prst="rect">
            <a:avLst/>
          </a:prstGeom>
        </p:spPr>
        <p:txBody>
          <a:bodyPr anchor="t" rtlCol="false" tIns="0" lIns="0" bIns="0" rIns="0">
            <a:spAutoFit/>
          </a:bodyPr>
          <a:lstStyle/>
          <a:p>
            <a:pPr algn="l">
              <a:lnSpc>
                <a:spcPts val="3590"/>
              </a:lnSpc>
            </a:pPr>
            <a:r>
              <a:rPr lang="en-US" sz="2564">
                <a:solidFill>
                  <a:srgbClr val="8B674A"/>
                </a:solidFill>
                <a:latin typeface="Agrandir"/>
                <a:ea typeface="Agrandir"/>
                <a:cs typeface="Agrandir"/>
                <a:sym typeface="Agrandir"/>
              </a:rPr>
              <a:t>Aplikasi dimulai dengan mengumpulkan data gambar, baik berwarna atau grayscale. Gambar kemudian diproses dengan mengkonversinya ke grayscale dan mengurangi noise menggunakan Gaussian blur. Selanjutnya, deteksi tepi dilakukan menggunakan Canny Edge Detection untuk mengidentifikasi batas objek. Proses utama menggunakan Hough Circle Transform untuk mendeteksi lingkaran, dengan mengatur parameter seperti resolusi akumulator, jarak antar pusat lingkaran, dan ambang batas akumulator. Setelah lingkaran terdeteksi, hasilnya divisualisasikan dengan menggambar lingkaran pada gambar asli, menambahkan titik pusat lingkaran. Evaluasi dilakukan dengan memvalidasi deteksi dan menguji aplikasi pada gambar berbeda. Aplikasi ini dapat digunakan untuk mendeteksi objek berbentuk lingkaran, seperti bola atau roda, dan hasilnya dapat langsung dilihat dengan menampilkan gambar yang telah diproses.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3438412" y="1861406"/>
            <a:ext cx="12250657" cy="7396894"/>
          </a:xfrm>
          <a:custGeom>
            <a:avLst/>
            <a:gdLst/>
            <a:ahLst/>
            <a:cxnLst/>
            <a:rect r="r" b="b" t="t" l="l"/>
            <a:pathLst>
              <a:path h="7396894" w="12250657">
                <a:moveTo>
                  <a:pt x="0" y="0"/>
                </a:moveTo>
                <a:lnTo>
                  <a:pt x="12250657" y="0"/>
                </a:lnTo>
                <a:lnTo>
                  <a:pt x="12250657" y="7396894"/>
                </a:lnTo>
                <a:lnTo>
                  <a:pt x="0" y="7396894"/>
                </a:lnTo>
                <a:lnTo>
                  <a:pt x="0" y="0"/>
                </a:lnTo>
                <a:close/>
              </a:path>
            </a:pathLst>
          </a:custGeom>
          <a:blipFill>
            <a:blip r:embed="rId6"/>
            <a:stretch>
              <a:fillRect l="-21945" t="-8624" r="0" b="-498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943016"/>
            <a:ext cx="2338842" cy="6396223"/>
          </a:xfrm>
          <a:custGeom>
            <a:avLst/>
            <a:gdLst/>
            <a:ahLst/>
            <a:cxnLst/>
            <a:rect r="r" b="b" t="t" l="l"/>
            <a:pathLst>
              <a:path h="6396223" w="2338842">
                <a:moveTo>
                  <a:pt x="0" y="0"/>
                </a:moveTo>
                <a:lnTo>
                  <a:pt x="2338842" y="0"/>
                </a:lnTo>
                <a:lnTo>
                  <a:pt x="2338842" y="6396223"/>
                </a:lnTo>
                <a:lnTo>
                  <a:pt x="0" y="6396223"/>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2882483" y="4229194"/>
            <a:ext cx="12523034" cy="4223462"/>
          </a:xfrm>
          <a:prstGeom prst="rect">
            <a:avLst/>
          </a:prstGeom>
        </p:spPr>
        <p:txBody>
          <a:bodyPr anchor="t" rtlCol="false" tIns="0" lIns="0" bIns="0" rIns="0">
            <a:spAutoFit/>
          </a:bodyPr>
          <a:lstStyle/>
          <a:p>
            <a:pPr algn="ctr">
              <a:lnSpc>
                <a:spcPts val="3663"/>
              </a:lnSpc>
            </a:pPr>
            <a:r>
              <a:rPr lang="en-US" sz="2616" b="true">
                <a:solidFill>
                  <a:srgbClr val="AA8E6B"/>
                </a:solidFill>
                <a:latin typeface="Agrandir Bold"/>
                <a:ea typeface="Agrandir Bold"/>
                <a:cs typeface="Agrandir Bold"/>
                <a:sym typeface="Agrandir Bold"/>
              </a:rPr>
              <a:t>Deteksi lingkaran dalam citra adalah teknik penting dalam pengolahan citra yang digunakan untuk mengenali objek berbentuk lingkaran, seperti tombol, roda, atau bentuk-bentuk lainnya dalam berbagai aplikasi. Proses deteksi lingkaran biasanya melibatkan beberapa langkah penting, dimulai dengan konversi gambar ke *grayscale* untuk mengurangi kompleksitas informasi warna yang tidak diperlukan. Dengan demikian, citra yang lebih sederhana dan lebih fokus pada intensitas cahaya dapat dianalisis untuk mendeteksi tepi atau batas objek.</a:t>
            </a:r>
          </a:p>
          <a:p>
            <a:pPr algn="ctr">
              <a:lnSpc>
                <a:spcPts val="3663"/>
              </a:lnSpc>
            </a:pPr>
          </a:p>
        </p:txBody>
      </p:sp>
      <p:sp>
        <p:nvSpPr>
          <p:cNvPr name="TextBox 8" id="8"/>
          <p:cNvSpPr txBox="true"/>
          <p:nvPr/>
        </p:nvSpPr>
        <p:spPr>
          <a:xfrm rot="0">
            <a:off x="5142054" y="1805989"/>
            <a:ext cx="8003892"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KESIMPULAN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167187">
            <a:off x="4067767" y="1469780"/>
            <a:ext cx="10420734" cy="7867654"/>
          </a:xfrm>
          <a:custGeom>
            <a:avLst/>
            <a:gdLst/>
            <a:ahLst/>
            <a:cxnLst/>
            <a:rect r="r" b="b" t="t" l="l"/>
            <a:pathLst>
              <a:path h="7867654" w="10420734">
                <a:moveTo>
                  <a:pt x="0" y="0"/>
                </a:moveTo>
                <a:lnTo>
                  <a:pt x="10420735" y="0"/>
                </a:lnTo>
                <a:lnTo>
                  <a:pt x="10420735" y="7867654"/>
                </a:lnTo>
                <a:lnTo>
                  <a:pt x="0" y="7867654"/>
                </a:lnTo>
                <a:lnTo>
                  <a:pt x="0" y="0"/>
                </a:lnTo>
                <a:close/>
              </a:path>
            </a:pathLst>
          </a:custGeom>
          <a:blipFill>
            <a:blip r:embed="rId3"/>
            <a:stretch>
              <a:fillRect l="0" t="0" r="0" b="0"/>
            </a:stretch>
          </a:blipFill>
        </p:spPr>
      </p:sp>
      <p:sp>
        <p:nvSpPr>
          <p:cNvPr name="Freeform 4" id="4"/>
          <p:cNvSpPr/>
          <p:nvPr/>
        </p:nvSpPr>
        <p:spPr>
          <a:xfrm flipH="false" flipV="false" rot="5180509">
            <a:off x="-5964472" y="6533630"/>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4"/>
            <a:stretch>
              <a:fillRect l="-22218" t="0" r="-22218" b="0"/>
            </a:stretch>
          </a:blipFill>
        </p:spPr>
      </p:sp>
      <p:sp>
        <p:nvSpPr>
          <p:cNvPr name="Freeform 5" id="5"/>
          <p:cNvSpPr/>
          <p:nvPr/>
        </p:nvSpPr>
        <p:spPr>
          <a:xfrm flipH="true" flipV="true" rot="3574958">
            <a:off x="5208957" y="-2802044"/>
            <a:ext cx="18967343" cy="8458523"/>
          </a:xfrm>
          <a:custGeom>
            <a:avLst/>
            <a:gdLst/>
            <a:ahLst/>
            <a:cxnLst/>
            <a:rect r="r" b="b" t="t" l="l"/>
            <a:pathLst>
              <a:path h="8458523" w="18967343">
                <a:moveTo>
                  <a:pt x="18967344" y="8458522"/>
                </a:moveTo>
                <a:lnTo>
                  <a:pt x="0" y="8458522"/>
                </a:lnTo>
                <a:lnTo>
                  <a:pt x="0" y="0"/>
                </a:lnTo>
                <a:lnTo>
                  <a:pt x="18967344" y="0"/>
                </a:lnTo>
                <a:lnTo>
                  <a:pt x="18967344" y="8458522"/>
                </a:lnTo>
                <a:close/>
              </a:path>
            </a:pathLst>
          </a:custGeom>
          <a:blipFill>
            <a:blip r:embed="rId4"/>
            <a:stretch>
              <a:fillRect l="-22218" t="0" r="-22218" b="0"/>
            </a:stretch>
          </a:blipFill>
        </p:spPr>
      </p:sp>
      <p:sp>
        <p:nvSpPr>
          <p:cNvPr name="TextBox 6" id="6"/>
          <p:cNvSpPr txBox="true"/>
          <p:nvPr/>
        </p:nvSpPr>
        <p:spPr>
          <a:xfrm rot="0">
            <a:off x="4393656" y="3020602"/>
            <a:ext cx="9501197" cy="3400855"/>
          </a:xfrm>
          <a:prstGeom prst="rect">
            <a:avLst/>
          </a:prstGeom>
        </p:spPr>
        <p:txBody>
          <a:bodyPr anchor="t" rtlCol="false" tIns="0" lIns="0" bIns="0" rIns="0">
            <a:spAutoFit/>
          </a:bodyPr>
          <a:lstStyle/>
          <a:p>
            <a:pPr algn="ctr">
              <a:lnSpc>
                <a:spcPts val="13086"/>
              </a:lnSpc>
            </a:pPr>
            <a:r>
              <a:rPr lang="en-US" sz="12345">
                <a:solidFill>
                  <a:srgbClr val="201E20"/>
                </a:solidFill>
                <a:latin typeface="TC Milo"/>
                <a:ea typeface="TC Milo"/>
                <a:cs typeface="TC Milo"/>
                <a:sym typeface="TC Milo"/>
              </a:rPr>
              <a:t>ADA SARAN DAN PERTANYAAN ?</a:t>
            </a:r>
          </a:p>
        </p:txBody>
      </p:sp>
      <p:sp>
        <p:nvSpPr>
          <p:cNvPr name="Freeform 7" id="7"/>
          <p:cNvSpPr/>
          <p:nvPr/>
        </p:nvSpPr>
        <p:spPr>
          <a:xfrm flipH="false" flipV="false" rot="2310155">
            <a:off x="8977726" y="302520"/>
            <a:ext cx="1273719" cy="2249394"/>
          </a:xfrm>
          <a:custGeom>
            <a:avLst/>
            <a:gdLst/>
            <a:ahLst/>
            <a:cxnLst/>
            <a:rect r="r" b="b" t="t" l="l"/>
            <a:pathLst>
              <a:path h="2249394" w="1273719">
                <a:moveTo>
                  <a:pt x="0" y="0"/>
                </a:moveTo>
                <a:lnTo>
                  <a:pt x="1273719" y="0"/>
                </a:lnTo>
                <a:lnTo>
                  <a:pt x="1273719" y="2249394"/>
                </a:lnTo>
                <a:lnTo>
                  <a:pt x="0" y="2249394"/>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5898265" y="6374804"/>
            <a:ext cx="6759740" cy="1305738"/>
          </a:xfrm>
          <a:prstGeom prst="rect">
            <a:avLst/>
          </a:prstGeom>
        </p:spPr>
        <p:txBody>
          <a:bodyPr anchor="t" rtlCol="false" tIns="0" lIns="0" bIns="0" rIns="0">
            <a:spAutoFit/>
          </a:bodyPr>
          <a:lstStyle/>
          <a:p>
            <a:pPr algn="ctr">
              <a:lnSpc>
                <a:spcPts val="4591"/>
              </a:lnSpc>
            </a:pPr>
            <a:r>
              <a:rPr lang="en-US" sz="4331" b="true">
                <a:solidFill>
                  <a:srgbClr val="8B674A"/>
                </a:solidFill>
                <a:latin typeface="Agrandir Bold"/>
                <a:ea typeface="Agrandir Bold"/>
                <a:cs typeface="Agrandir Bold"/>
                <a:sym typeface="Agrandir Bold"/>
              </a:rPr>
              <a:t>Silahkan disampaikan kepada kami</a:t>
            </a:r>
          </a:p>
        </p:txBody>
      </p:sp>
      <p:sp>
        <p:nvSpPr>
          <p:cNvPr name="Freeform 9" id="9"/>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3"/>
            <a:stretch>
              <a:fillRect l="0" t="0" r="0" b="0"/>
            </a:stretch>
          </a:blipFill>
        </p:spPr>
      </p:sp>
      <p:sp>
        <p:nvSpPr>
          <p:cNvPr name="Freeform 10" id="10"/>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2886176"/>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ea typeface="TC Milo"/>
                <a:cs typeface="TC Milo"/>
                <a:sym typeface="TC Milo"/>
              </a:rPr>
              <a:t>TERIMA KASIH </a:t>
            </a:r>
          </a:p>
        </p:txBody>
      </p:sp>
      <p:sp>
        <p:nvSpPr>
          <p:cNvPr name="TextBox 16" id="16"/>
          <p:cNvSpPr txBox="true"/>
          <p:nvPr/>
        </p:nvSpPr>
        <p:spPr>
          <a:xfrm rot="0">
            <a:off x="4068528" y="5689742"/>
            <a:ext cx="10150944" cy="1305738"/>
          </a:xfrm>
          <a:prstGeom prst="rect">
            <a:avLst/>
          </a:prstGeom>
        </p:spPr>
        <p:txBody>
          <a:bodyPr anchor="t" rtlCol="false" tIns="0" lIns="0" bIns="0" rIns="0">
            <a:spAutoFit/>
          </a:bodyPr>
          <a:lstStyle/>
          <a:p>
            <a:pPr algn="ctr">
              <a:lnSpc>
                <a:spcPts val="4591"/>
              </a:lnSpc>
            </a:pPr>
            <a:r>
              <a:rPr lang="en-US" sz="4331" b="true">
                <a:solidFill>
                  <a:srgbClr val="AA8E6B"/>
                </a:solidFill>
                <a:latin typeface="Agrandir Bold"/>
                <a:ea typeface="Agrandir Bold"/>
                <a:cs typeface="Agrandir Bold"/>
                <a:sym typeface="Agrandir Bold"/>
              </a:rPr>
              <a:t>telah mendengarkan dan memberikan saran kepada kami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DAGZzcOQFIQ</dc:identifier>
  <dcterms:modified xsi:type="dcterms:W3CDTF">2011-08-01T06:04:30Z</dcterms:modified>
  <cp:revision>1</cp:revision>
  <dc:title>Hitam dan Putih Kertas Robek Presentasi Tugas Kelompok</dc:title>
</cp:coreProperties>
</file>